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7" r:id="rId14"/>
    <p:sldId id="315" r:id="rId15"/>
    <p:sldId id="318" r:id="rId16"/>
    <p:sldId id="316" r:id="rId17"/>
    <p:sldId id="319" r:id="rId18"/>
    <p:sldId id="320" r:id="rId19"/>
    <p:sldId id="322" r:id="rId20"/>
    <p:sldId id="323" r:id="rId21"/>
    <p:sldId id="321" r:id="rId22"/>
    <p:sldId id="326" r:id="rId23"/>
    <p:sldId id="324" r:id="rId24"/>
    <p:sldId id="325" r:id="rId25"/>
    <p:sldId id="328" r:id="rId26"/>
    <p:sldId id="32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germination" TargetMode="External"/><Relationship Id="rId2" Type="http://schemas.openxmlformats.org/officeDocument/2006/relationships/hyperlink" Target="https://www.britannica.com/science/monospo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lanospore" TargetMode="External"/><Relationship Id="rId2" Type="http://schemas.openxmlformats.org/officeDocument/2006/relationships/hyperlink" Target="https://en.wikipedia.org/wiki/Flagellated_c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1981403e94cb94dc&amp;sxsrf=ANbL-n59gw8844m4HqrJsEhTW_zvcnxX2w:1770882091814&amp;q=Ulothrix&amp;source=lnms&amp;fbs=ADc_l-aHJKCxetkbp8HihrVlWP2E1iNtw1c6Bqm2EL8gFYaWSYxrIPO0Uw9d1XjTJ7RJppLSe-qHSJ3n6gn3T6KgsGdZCG1fryj3FV5sXWxwrr1Ny9Q5v7736tel2l4aj2i17LHZnq6OR53woUQmzjkVoNNGL4GG5vWmsyCyPfxYo1QpB04PmQkqFXwK75BXSSsavocFD4gywCbp_9oZVEeEV9-5v-q2CV9h-59LBWn7l1Q9tlO8zu0&amp;sa=X&amp;ved=2ahUKEwjIu_fyudOSAxXZxzgGHcMUMvgQgK4QegYIAQgAEAc&amp;biw=1280&amp;bih=673&amp;dpr=1" TargetMode="External"/><Relationship Id="rId2" Type="http://schemas.openxmlformats.org/officeDocument/2006/relationships/hyperlink" Target="https://www.google.com/search?sca_esv=1981403e94cb94dc&amp;sxsrf=ANbL-n59gw8844m4HqrJsEhTW_zvcnxX2w:1770882091814&amp;q=Chlamydomonas&amp;source=lnms&amp;fbs=ADc_l-aHJKCxetkbp8HihrVlWP2E1iNtw1c6Bqm2EL8gFYaWSYxrIPO0Uw9d1XjTJ7RJppLSe-qHSJ3n6gn3T6KgsGdZCG1fryj3FV5sXWxwrr1Ny9Q5v7736tel2l4aj2i17LHZnq6OR53woUQmzjkVoNNGL4GG5vWmsyCyPfxYo1QpB04PmQkqFXwK75BXSSsavocFD4gywCbp_9oZVEeEV9-5v-q2CV9h-59LBWn7l1Q9tlO8zu0&amp;sa=X&amp;ved=2ahUKEwjIu_fyudOSAxXZxzgGHcMUMvgQgK4QegYIAQgAEAY&amp;biw=1280&amp;bih=673&amp;dpr=1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Reproduction in Algae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41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Dr. </a:t>
            </a:r>
            <a:r>
              <a:rPr lang="en-US" sz="3200" b="1" dirty="0" err="1" smtClean="0">
                <a:solidFill>
                  <a:srgbClr val="FF0000"/>
                </a:solidFill>
              </a:rPr>
              <a:t>Trilok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Kumar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Assistant Professor</a:t>
            </a:r>
            <a:endParaRPr lang="en-IN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3963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Govt. Digvijay Autonomous PG College, Rajnandgaon, C.G.</a:t>
            </a:r>
            <a:endParaRPr lang="en-IN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2" y="934105"/>
            <a:ext cx="7655038" cy="40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39070"/>
            <a:ext cx="533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solidFill>
                  <a:srgbClr val="FF0000"/>
                </a:solidFill>
              </a:rPr>
              <a:t>(</a:t>
            </a:r>
            <a:r>
              <a:rPr lang="en-IN" sz="2800" b="1" dirty="0" smtClean="0">
                <a:solidFill>
                  <a:srgbClr val="FF0000"/>
                </a:solidFill>
              </a:rPr>
              <a:t>vi) </a:t>
            </a:r>
            <a:r>
              <a:rPr lang="en-IN" sz="2800" b="1" dirty="0" err="1">
                <a:solidFill>
                  <a:srgbClr val="FF0000"/>
                </a:solidFill>
              </a:rPr>
              <a:t>Tetraspores</a:t>
            </a:r>
            <a:r>
              <a:rPr lang="en-IN" sz="2800" b="1" dirty="0">
                <a:solidFill>
                  <a:srgbClr val="FF0000"/>
                </a:solidFill>
              </a:rPr>
              <a:t>- </a:t>
            </a:r>
            <a:r>
              <a:rPr lang="en-IN" sz="2800" b="1" dirty="0" err="1"/>
              <a:t>Tetraspores</a:t>
            </a:r>
            <a:r>
              <a:rPr lang="en-IN" sz="2800" b="1" dirty="0"/>
              <a:t> are non motile asexual spores that are formed in some members of </a:t>
            </a:r>
            <a:r>
              <a:rPr lang="en-IN" sz="2800" b="1" dirty="0" err="1"/>
              <a:t>Rhodophyceae</a:t>
            </a:r>
            <a:r>
              <a:rPr lang="en-IN" sz="2800" b="1" dirty="0"/>
              <a:t> and </a:t>
            </a:r>
            <a:r>
              <a:rPr lang="en-IN" sz="2800" b="1" dirty="0" err="1"/>
              <a:t>Phaeophyceae</a:t>
            </a:r>
            <a:r>
              <a:rPr lang="en-IN" sz="2800" b="1" dirty="0"/>
              <a:t>. </a:t>
            </a:r>
            <a:r>
              <a:rPr lang="en-IN" sz="2800" b="1" dirty="0" err="1"/>
              <a:t>Tetraspores</a:t>
            </a:r>
            <a:r>
              <a:rPr lang="en-IN" sz="2800" b="1" dirty="0"/>
              <a:t> are formed in tetrads in the </a:t>
            </a:r>
            <a:r>
              <a:rPr lang="en-IN" sz="2800" b="1" dirty="0" err="1"/>
              <a:t>tetrasporangia</a:t>
            </a:r>
            <a:r>
              <a:rPr lang="en-IN" sz="2800" b="1" dirty="0"/>
              <a:t>. </a:t>
            </a:r>
            <a:endParaRPr lang="en-IN" sz="2800" b="1" dirty="0" smtClean="0"/>
          </a:p>
          <a:p>
            <a:pPr algn="just"/>
            <a:r>
              <a:rPr lang="en-IN" sz="2800" b="1" dirty="0" smtClean="0"/>
              <a:t>e.g</a:t>
            </a:r>
            <a:r>
              <a:rPr lang="en-IN" sz="2800" b="1" dirty="0"/>
              <a:t>., </a:t>
            </a:r>
            <a:r>
              <a:rPr lang="en-IN" sz="2800" b="1" i="1" dirty="0" err="1" smtClean="0"/>
              <a:t>Polysiphonia</a:t>
            </a:r>
            <a:endParaRPr lang="en-IN" sz="2800" b="1" i="1" dirty="0"/>
          </a:p>
        </p:txBody>
      </p:sp>
      <p:sp>
        <p:nvSpPr>
          <p:cNvPr id="3" name="Rectangle 2"/>
          <p:cNvSpPr/>
          <p:nvPr/>
        </p:nvSpPr>
        <p:spPr>
          <a:xfrm>
            <a:off x="146808" y="381000"/>
            <a:ext cx="5796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(v) </a:t>
            </a:r>
            <a:r>
              <a:rPr lang="en-US" sz="2800" b="1" dirty="0">
                <a:solidFill>
                  <a:srgbClr val="FF0000"/>
                </a:solidFill>
              </a:rPr>
              <a:t>Carpospores- </a:t>
            </a:r>
            <a:r>
              <a:rPr lang="en-US" sz="2800" b="1" dirty="0"/>
              <a:t>Carpospores are produced in </a:t>
            </a:r>
            <a:r>
              <a:rPr lang="en-US" sz="2800" b="1" dirty="0" err="1"/>
              <a:t>carposporophyte</a:t>
            </a:r>
            <a:r>
              <a:rPr lang="en-US" sz="2800" b="1" dirty="0"/>
              <a:t> of red algae</a:t>
            </a:r>
            <a:r>
              <a:rPr lang="en-US" sz="2800" b="1" dirty="0" smtClean="0"/>
              <a:t>. </a:t>
            </a:r>
            <a:r>
              <a:rPr lang="en-IN" sz="2800" b="1" dirty="0"/>
              <a:t>e.g</a:t>
            </a:r>
            <a:r>
              <a:rPr lang="en-IN" sz="2800" b="1" dirty="0" smtClean="0"/>
              <a:t>. </a:t>
            </a:r>
            <a:r>
              <a:rPr lang="en-IN" sz="2800" b="1" i="1" dirty="0" err="1"/>
              <a:t>Polysiphonia</a:t>
            </a:r>
            <a:endParaRPr lang="en-IN" sz="2800" b="1" i="1" dirty="0"/>
          </a:p>
          <a:p>
            <a:pPr algn="just"/>
            <a:endParaRPr lang="en-IN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7750" r="50000" b="31931"/>
          <a:stretch/>
        </p:blipFill>
        <p:spPr bwMode="auto">
          <a:xfrm>
            <a:off x="5943600" y="259395"/>
            <a:ext cx="3181350" cy="30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9" t="28172" r="43405" b="28793"/>
          <a:stretch/>
        </p:blipFill>
        <p:spPr bwMode="auto">
          <a:xfrm>
            <a:off x="5943601" y="3581400"/>
            <a:ext cx="3181350" cy="30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6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vii) </a:t>
            </a:r>
            <a:r>
              <a:rPr lang="en-US" sz="2800" b="1" dirty="0" err="1">
                <a:solidFill>
                  <a:srgbClr val="FF0000"/>
                </a:solidFill>
              </a:rPr>
              <a:t>Heterocysts</a:t>
            </a:r>
            <a:r>
              <a:rPr lang="en-US" sz="2800" b="1" dirty="0">
                <a:solidFill>
                  <a:srgbClr val="FF0000"/>
                </a:solidFill>
              </a:rPr>
              <a:t>-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b="1" dirty="0" smtClean="0"/>
              <a:t>These </a:t>
            </a:r>
            <a:r>
              <a:rPr lang="en-US" sz="2800" b="1" dirty="0"/>
              <a:t>structures are found in blue green algae and depending upon the position in </a:t>
            </a:r>
            <a:r>
              <a:rPr lang="en-US" sz="2800" b="1" dirty="0" err="1"/>
              <a:t>thallus</a:t>
            </a:r>
            <a:r>
              <a:rPr lang="en-US" sz="2800" b="1" dirty="0"/>
              <a:t> they may be terminal or interstitial. </a:t>
            </a:r>
            <a:endParaRPr lang="en-IN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24316" r="42960" b="37842"/>
          <a:stretch/>
        </p:blipFill>
        <p:spPr bwMode="auto">
          <a:xfrm>
            <a:off x="1714427" y="2438400"/>
            <a:ext cx="5638946" cy="3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4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763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viii) </a:t>
            </a:r>
            <a:r>
              <a:rPr lang="en-US" sz="2800" b="1" dirty="0" err="1">
                <a:solidFill>
                  <a:srgbClr val="FF0000"/>
                </a:solidFill>
              </a:rPr>
              <a:t>Monospores</a:t>
            </a:r>
            <a:r>
              <a:rPr lang="en-US" sz="2800" b="1" dirty="0">
                <a:solidFill>
                  <a:srgbClr val="FF0000"/>
                </a:solidFill>
              </a:rPr>
              <a:t>-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Single </a:t>
            </a:r>
            <a:r>
              <a:rPr lang="en-US" sz="2800" b="1" dirty="0"/>
              <a:t>spore formed in the sporangia is called </a:t>
            </a:r>
            <a:r>
              <a:rPr lang="en-US" sz="2800" b="1" dirty="0" err="1"/>
              <a:t>monospore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/>
              <a:t>Monospores</a:t>
            </a:r>
            <a:r>
              <a:rPr lang="en-US" sz="2800" b="1" dirty="0" smtClean="0"/>
              <a:t> </a:t>
            </a:r>
            <a:r>
              <a:rPr lang="en-US" sz="2800" b="1" dirty="0"/>
              <a:t>are found as asexual mode of reproduction in some members of </a:t>
            </a:r>
            <a:r>
              <a:rPr lang="en-US" sz="2800" b="1" dirty="0" err="1" smtClean="0"/>
              <a:t>Rhodophyceae</a:t>
            </a:r>
            <a:r>
              <a:rPr lang="en-US" sz="2800" b="1" dirty="0" smtClean="0"/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Some </a:t>
            </a:r>
            <a:r>
              <a:rPr lang="en-US" sz="2800" b="1" dirty="0"/>
              <a:t>red algae produce </a:t>
            </a:r>
            <a:r>
              <a:rPr lang="en-US" sz="2800" b="1" u="sng" dirty="0" err="1">
                <a:hlinkClick r:id="rId2"/>
              </a:rPr>
              <a:t>monospores</a:t>
            </a:r>
            <a:r>
              <a:rPr lang="en-US" sz="2800" b="1" dirty="0"/>
              <a:t> (walled, </a:t>
            </a:r>
            <a:r>
              <a:rPr lang="en-US" sz="2800" b="1" dirty="0" err="1"/>
              <a:t>nonflagellate</a:t>
            </a:r>
            <a:r>
              <a:rPr lang="en-US" sz="2800" b="1" dirty="0"/>
              <a:t>, spherical cells) that are carried by water currents and upon </a:t>
            </a:r>
            <a:r>
              <a:rPr lang="en-US" sz="2800" b="1" u="sng" dirty="0">
                <a:hlinkClick r:id="rId3"/>
              </a:rPr>
              <a:t>germination</a:t>
            </a:r>
            <a:r>
              <a:rPr lang="en-US" sz="2800" b="1" dirty="0"/>
              <a:t> produce a new organism. </a:t>
            </a:r>
            <a:endParaRPr lang="en-US" sz="2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/>
              <a:t>E,g</a:t>
            </a:r>
            <a:r>
              <a:rPr lang="en-US" sz="2800" b="1" dirty="0" smtClean="0"/>
              <a:t>, </a:t>
            </a:r>
            <a:r>
              <a:rPr lang="en-US" sz="2800" b="1" i="1" dirty="0" err="1" smtClean="0"/>
              <a:t>Pyropia</a:t>
            </a:r>
            <a:endParaRPr lang="en-US" sz="2800" b="1" i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55895" r="74145" b="22052"/>
          <a:stretch/>
        </p:blipFill>
        <p:spPr bwMode="auto">
          <a:xfrm>
            <a:off x="2731741" y="3886200"/>
            <a:ext cx="389765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6868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(ix) </a:t>
            </a:r>
            <a:r>
              <a:rPr lang="en-US" sz="2800" b="1" dirty="0" err="1">
                <a:solidFill>
                  <a:srgbClr val="FF0000"/>
                </a:solidFill>
              </a:rPr>
              <a:t>Autospores</a:t>
            </a:r>
            <a:r>
              <a:rPr lang="en-US" sz="2800" b="1" dirty="0">
                <a:solidFill>
                  <a:srgbClr val="FF0000"/>
                </a:solidFill>
              </a:rPr>
              <a:t>-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/>
              <a:t>Autospores</a:t>
            </a:r>
            <a:r>
              <a:rPr lang="en-US" sz="2400" b="1" dirty="0"/>
              <a:t> are a type of spores that are produced by algae to enable asexual reproduction and spread. </a:t>
            </a:r>
            <a:endParaRPr lang="en-US" sz="24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They </a:t>
            </a:r>
            <a:r>
              <a:rPr lang="en-US" sz="2400" b="1" dirty="0"/>
              <a:t>are non-motile and non-</a:t>
            </a:r>
            <a:r>
              <a:rPr lang="en-US" sz="2400" b="1" dirty="0">
                <a:hlinkClick r:id="rId2" tooltip="Flagellated cell"/>
              </a:rPr>
              <a:t>flagellated</a:t>
            </a:r>
            <a:r>
              <a:rPr lang="en-US" sz="2400" b="1" dirty="0"/>
              <a:t> </a:t>
            </a:r>
            <a:r>
              <a:rPr lang="en-US" sz="2400" b="1" dirty="0" err="1">
                <a:hlinkClick r:id="rId3" tooltip="Aplanospore"/>
              </a:rPr>
              <a:t>aplanospores</a:t>
            </a:r>
            <a:r>
              <a:rPr lang="en-US" sz="2400" b="1" dirty="0"/>
              <a:t> that are generated within a parent cell and have the same shape as the parent cell before their </a:t>
            </a:r>
            <a:r>
              <a:rPr lang="en-US" sz="2400" b="1" dirty="0" smtClean="0"/>
              <a:t>release.</a:t>
            </a:r>
            <a:r>
              <a:rPr lang="en-US" sz="2400" b="1" baseline="30000" dirty="0"/>
              <a:t> </a:t>
            </a:r>
            <a:endParaRPr lang="en-US" sz="2400" b="1" baseline="300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/>
              <a:t>Autospores</a:t>
            </a:r>
            <a:r>
              <a:rPr lang="en-US" sz="2400" b="1" dirty="0" smtClean="0"/>
              <a:t> </a:t>
            </a:r>
            <a:r>
              <a:rPr lang="en-US" sz="2400" b="1" dirty="0"/>
              <a:t>are also known as resting spores</a:t>
            </a:r>
            <a:r>
              <a:rPr lang="en-US" sz="2400" b="1" dirty="0" smtClean="0"/>
              <a:t>.</a:t>
            </a:r>
            <a:r>
              <a:rPr lang="en-US" sz="2400" b="1" u="sng" baseline="30000" dirty="0"/>
              <a:t> </a:t>
            </a:r>
            <a:r>
              <a:rPr lang="en-US" sz="2400" b="1" dirty="0" smtClean="0"/>
              <a:t>E.g.: </a:t>
            </a:r>
            <a:r>
              <a:rPr lang="en-US" sz="2400" b="1" i="1" dirty="0" err="1" smtClean="0"/>
              <a:t>Scenedemus</a:t>
            </a:r>
            <a:endParaRPr lang="en-IN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82" y="3352800"/>
            <a:ext cx="3326318" cy="28074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1585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Reproduction of </a:t>
            </a:r>
            <a:r>
              <a:rPr lang="en-US" b="1" dirty="0" err="1"/>
              <a:t>Radiococcus</a:t>
            </a:r>
            <a:r>
              <a:rPr lang="en-US" b="1" dirty="0"/>
              <a:t> and </a:t>
            </a:r>
            <a:r>
              <a:rPr lang="en-US" b="1" dirty="0" err="1"/>
              <a:t>Tetracoccus</a:t>
            </a:r>
            <a:r>
              <a:rPr lang="en-US" b="1" dirty="0"/>
              <a:t> by forming 4 </a:t>
            </a:r>
            <a:r>
              <a:rPr lang="en-US" b="1" dirty="0" err="1"/>
              <a:t>autospores</a:t>
            </a:r>
            <a:r>
              <a:rPr lang="en-US" b="1" dirty="0"/>
              <a:t> within a single cell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5123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rgbClr val="FF0000"/>
                </a:solidFill>
              </a:rPr>
              <a:t>(x</a:t>
            </a:r>
            <a:r>
              <a:rPr lang="en-IN" sz="2800" b="1" dirty="0">
                <a:solidFill>
                  <a:srgbClr val="FF0000"/>
                </a:solidFill>
              </a:rPr>
              <a:t>) </a:t>
            </a:r>
            <a:r>
              <a:rPr lang="en-IN" sz="2800" b="1" dirty="0" err="1">
                <a:solidFill>
                  <a:srgbClr val="FF0000"/>
                </a:solidFill>
              </a:rPr>
              <a:t>Auxospores</a:t>
            </a:r>
            <a:r>
              <a:rPr lang="en-IN" sz="2800" b="1" dirty="0">
                <a:solidFill>
                  <a:srgbClr val="FF0000"/>
                </a:solidFill>
              </a:rPr>
              <a:t>- </a:t>
            </a:r>
            <a:endParaRPr lang="en-IN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en-IN" sz="2800" b="1" dirty="0" err="1" smtClean="0"/>
              <a:t>Auxospores</a:t>
            </a:r>
            <a:r>
              <a:rPr lang="en-IN" sz="2800" b="1" dirty="0" smtClean="0"/>
              <a:t> </a:t>
            </a:r>
            <a:r>
              <a:rPr lang="en-IN" sz="2800" b="1" dirty="0"/>
              <a:t>are produced in the member of </a:t>
            </a:r>
            <a:r>
              <a:rPr lang="en-IN" sz="2800" b="1" dirty="0" err="1"/>
              <a:t>Bacillariophyceae</a:t>
            </a:r>
            <a:r>
              <a:rPr lang="en-IN" sz="2800" b="1" dirty="0" smtClean="0"/>
              <a:t>.  E.g. Diatoms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0800"/>
            <a:ext cx="670978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rgbClr val="FF0000"/>
                </a:solidFill>
              </a:rPr>
              <a:t> </a:t>
            </a:r>
            <a:r>
              <a:rPr lang="en-IN" sz="2800" b="1" dirty="0">
                <a:solidFill>
                  <a:srgbClr val="FF0000"/>
                </a:solidFill>
              </a:rPr>
              <a:t>(xi) </a:t>
            </a:r>
            <a:r>
              <a:rPr lang="en-IN" sz="2800" b="1" dirty="0" err="1">
                <a:solidFill>
                  <a:srgbClr val="FF0000"/>
                </a:solidFill>
              </a:rPr>
              <a:t>Paraspores</a:t>
            </a:r>
            <a:r>
              <a:rPr lang="en-IN" sz="2800" b="1" dirty="0">
                <a:solidFill>
                  <a:srgbClr val="FF0000"/>
                </a:solidFill>
              </a:rPr>
              <a:t>-</a:t>
            </a:r>
            <a:r>
              <a:rPr lang="en-IN" sz="2800" b="1" dirty="0"/>
              <a:t> </a:t>
            </a:r>
            <a:endParaRPr lang="en-IN" sz="2800" b="1" dirty="0" smtClean="0"/>
          </a:p>
          <a:p>
            <a:pPr algn="just"/>
            <a:endParaRPr lang="en-IN" sz="2800" b="1" dirty="0" smtClean="0"/>
          </a:p>
          <a:p>
            <a:pPr algn="just"/>
            <a:r>
              <a:rPr lang="en-US" sz="2800" b="1" dirty="0" err="1" smtClean="0"/>
              <a:t>Paraspores</a:t>
            </a:r>
            <a:r>
              <a:rPr lang="en-US" sz="2800" b="1" dirty="0" smtClean="0"/>
              <a:t> </a:t>
            </a:r>
            <a:r>
              <a:rPr lang="en-US" sz="2800" b="1" dirty="0"/>
              <a:t>are specialized spores produced by certain red algae (family </a:t>
            </a:r>
            <a:r>
              <a:rPr lang="en-US" sz="2800" b="1" dirty="0" err="1"/>
              <a:t>Ceramiaceae</a:t>
            </a:r>
            <a:r>
              <a:rPr lang="en-US" sz="2800" b="1" dirty="0"/>
              <a:t>) that function either as </a:t>
            </a:r>
            <a:r>
              <a:rPr lang="en-US" sz="2800" b="1" dirty="0" err="1"/>
              <a:t>tetraspores</a:t>
            </a:r>
            <a:r>
              <a:rPr lang="en-US" sz="2800" b="1" dirty="0"/>
              <a:t> or germinate to produce a triploid generation. </a:t>
            </a:r>
            <a:endParaRPr lang="en-US" sz="2800" b="1" dirty="0" smtClean="0"/>
          </a:p>
          <a:p>
            <a:pPr algn="just"/>
            <a:endParaRPr lang="en-US" sz="2800" b="1" dirty="0" smtClean="0"/>
          </a:p>
          <a:p>
            <a:pPr algn="just"/>
            <a:r>
              <a:rPr lang="en-IN" sz="2800" b="1" dirty="0" smtClean="0"/>
              <a:t>In </a:t>
            </a:r>
            <a:r>
              <a:rPr lang="en-IN" sz="2800" b="1" dirty="0"/>
              <a:t>some members of </a:t>
            </a:r>
            <a:r>
              <a:rPr lang="en-IN" sz="2800" b="1" dirty="0" err="1"/>
              <a:t>Rhodophyceae</a:t>
            </a:r>
            <a:r>
              <a:rPr lang="en-IN" sz="2800" b="1" dirty="0"/>
              <a:t>, </a:t>
            </a:r>
            <a:r>
              <a:rPr lang="en-IN" sz="2800" b="1" dirty="0" err="1"/>
              <a:t>paraspores</a:t>
            </a:r>
            <a:r>
              <a:rPr lang="en-IN" sz="2800" b="1" dirty="0"/>
              <a:t> are formed that give rise to new individual. </a:t>
            </a:r>
          </a:p>
        </p:txBody>
      </p:sp>
    </p:spTree>
    <p:extLst>
      <p:ext uri="{BB962C8B-B14F-4D97-AF65-F5344CB8AC3E}">
        <p14:creationId xmlns:p14="http://schemas.microsoft.com/office/powerpoint/2010/main" val="32497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(xii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</a:rPr>
              <a:t>Statospores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sz="2400" b="1" dirty="0" err="1" smtClean="0"/>
              <a:t>Statospores</a:t>
            </a:r>
            <a:r>
              <a:rPr lang="en-US" sz="2400" b="1" dirty="0" smtClean="0"/>
              <a:t> </a:t>
            </a:r>
            <a:r>
              <a:rPr lang="en-US" sz="2400" b="1" dirty="0"/>
              <a:t>are produced in the members of </a:t>
            </a:r>
            <a:r>
              <a:rPr lang="en-US" sz="2400" b="1" dirty="0" err="1"/>
              <a:t>Chrysophyte</a:t>
            </a:r>
            <a:r>
              <a:rPr lang="en-US" sz="2400" b="1" dirty="0"/>
              <a:t> algae (Golden </a:t>
            </a:r>
            <a:r>
              <a:rPr lang="en-US" sz="2400" b="1" dirty="0" smtClean="0"/>
              <a:t>algae) </a:t>
            </a:r>
            <a:r>
              <a:rPr lang="en-US" sz="2400" b="1" dirty="0"/>
              <a:t>and in some </a:t>
            </a:r>
            <a:r>
              <a:rPr lang="en-US" sz="2400" b="1" dirty="0" smtClean="0"/>
              <a:t>Diatoms, </a:t>
            </a:r>
            <a:r>
              <a:rPr lang="en-US" sz="2400" b="1" dirty="0" err="1" smtClean="0"/>
              <a:t>Bacillariophyceae</a:t>
            </a:r>
            <a:r>
              <a:rPr lang="en-US" sz="2400" b="1" dirty="0" smtClean="0"/>
              <a:t> </a:t>
            </a:r>
            <a:r>
              <a:rPr lang="en-US" sz="2400" b="1" dirty="0"/>
              <a:t>and </a:t>
            </a:r>
            <a:r>
              <a:rPr lang="en-US" sz="2400" b="1" dirty="0" err="1"/>
              <a:t>Xanthophyceae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These are thick-walled, non-motile  resting spores.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These </a:t>
            </a:r>
            <a:r>
              <a:rPr lang="en-US" sz="2400" b="1" dirty="0"/>
              <a:t>are asexual </a:t>
            </a:r>
            <a:r>
              <a:rPr lang="en-US" sz="2400" b="1" dirty="0" err="1"/>
              <a:t>perrenating</a:t>
            </a:r>
            <a:r>
              <a:rPr lang="en-US" sz="2400" b="1" dirty="0"/>
              <a:t> bodies that may give rise to new individual upon occurrence of </a:t>
            </a:r>
            <a:r>
              <a:rPr lang="en-US" sz="2400" b="1" dirty="0" err="1"/>
              <a:t>favourable</a:t>
            </a:r>
            <a:r>
              <a:rPr lang="en-US" sz="2400" b="1" dirty="0"/>
              <a:t> condition. </a:t>
            </a:r>
            <a:r>
              <a:rPr lang="en-US" sz="2400" b="1" dirty="0" smtClean="0"/>
              <a:t>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7700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(xiii) Neutral spores-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b="1" dirty="0" smtClean="0"/>
              <a:t>In </a:t>
            </a:r>
            <a:r>
              <a:rPr lang="en-US" sz="2400" b="1" dirty="0"/>
              <a:t>some alga, the protoplast of vegetative cells directly </a:t>
            </a:r>
            <a:r>
              <a:rPr lang="en-US" sz="2400" b="1" dirty="0" smtClean="0"/>
              <a:t>functions </a:t>
            </a:r>
            <a:r>
              <a:rPr lang="en-US" sz="2400" b="1" dirty="0"/>
              <a:t>as spores and these are called neutral spores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 smtClean="0"/>
              <a:t> </a:t>
            </a:r>
          </a:p>
          <a:p>
            <a:pPr algn="just"/>
            <a:r>
              <a:rPr lang="en-US" sz="2400" b="1" dirty="0" smtClean="0"/>
              <a:t>E.g</a:t>
            </a:r>
            <a:r>
              <a:rPr lang="en-US" sz="2400" b="1" dirty="0"/>
              <a:t>., </a:t>
            </a:r>
            <a:r>
              <a:rPr lang="en-US" sz="2400" b="1" i="1" dirty="0" err="1" smtClean="0"/>
              <a:t>Asterocystis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Ectocarpus</a:t>
            </a:r>
            <a:r>
              <a:rPr lang="en-US" sz="2400" b="1" i="1" dirty="0" smtClean="0"/>
              <a:t>, </a:t>
            </a:r>
            <a:r>
              <a:rPr lang="en-IN" sz="2400" b="1" i="1" dirty="0" err="1" smtClean="0"/>
              <a:t>Pyropia</a:t>
            </a:r>
            <a:endParaRPr lang="en-IN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710" r="51497" b="60390"/>
          <a:stretch/>
        </p:blipFill>
        <p:spPr>
          <a:xfrm>
            <a:off x="2073442" y="2646946"/>
            <a:ext cx="3653590" cy="2756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5713" y="5631143"/>
            <a:ext cx="2609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i="1" dirty="0" smtClean="0"/>
              <a:t>Neutral spores in </a:t>
            </a:r>
            <a:r>
              <a:rPr lang="en-IN" b="1" i="1" dirty="0" err="1" smtClean="0"/>
              <a:t>Pyropia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9924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(xiv) </a:t>
            </a:r>
            <a:r>
              <a:rPr lang="en-US" sz="2400" b="1" dirty="0" err="1" smtClean="0">
                <a:solidFill>
                  <a:srgbClr val="FF0000"/>
                </a:solidFill>
              </a:rPr>
              <a:t>Nannocytes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Nanocytes</a:t>
            </a:r>
            <a:r>
              <a:rPr lang="en-US" sz="2400" b="1" dirty="0" smtClean="0">
                <a:solidFill>
                  <a:srgbClr val="FF0000"/>
                </a:solidFill>
              </a:rPr>
              <a:t>- </a:t>
            </a:r>
          </a:p>
          <a:p>
            <a:pPr algn="just"/>
            <a:r>
              <a:rPr lang="en-US" sz="2400" b="1" dirty="0" smtClean="0"/>
              <a:t>In </a:t>
            </a:r>
            <a:r>
              <a:rPr lang="en-US" sz="2400" b="1" dirty="0"/>
              <a:t>the members of </a:t>
            </a:r>
            <a:r>
              <a:rPr lang="en-US" sz="2400" b="1" dirty="0" err="1"/>
              <a:t>chroococcales</a:t>
            </a:r>
            <a:r>
              <a:rPr lang="en-US" sz="2400" b="1" dirty="0"/>
              <a:t>, the cell content divide </a:t>
            </a:r>
            <a:r>
              <a:rPr lang="en-US" sz="2400" b="1" dirty="0" smtClean="0"/>
              <a:t>repeatedly </a:t>
            </a:r>
            <a:r>
              <a:rPr lang="en-US" sz="2400" b="1" dirty="0"/>
              <a:t>to produce numerous very small spores. </a:t>
            </a:r>
            <a:endParaRPr lang="en-US" sz="2400" b="1" dirty="0" smtClean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The </a:t>
            </a:r>
            <a:r>
              <a:rPr lang="en-US" sz="2400" b="1" dirty="0"/>
              <a:t>name </a:t>
            </a:r>
            <a:r>
              <a:rPr lang="en-US" sz="2400" b="1" dirty="0" err="1"/>
              <a:t>nannocytes</a:t>
            </a:r>
            <a:r>
              <a:rPr lang="en-US" sz="2400" b="1" dirty="0"/>
              <a:t> to </a:t>
            </a:r>
            <a:r>
              <a:rPr lang="en-US" sz="2400" b="1" dirty="0" smtClean="0"/>
              <a:t>these very </a:t>
            </a:r>
            <a:r>
              <a:rPr lang="en-US" sz="2400" b="1" dirty="0"/>
              <a:t>small spores was given by </a:t>
            </a:r>
            <a:r>
              <a:rPr lang="en-US" sz="2400" b="1" dirty="0" err="1"/>
              <a:t>Geitler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E.g</a:t>
            </a:r>
            <a:r>
              <a:rPr lang="en-US" sz="2400" b="1" dirty="0"/>
              <a:t>., </a:t>
            </a:r>
            <a:r>
              <a:rPr lang="en-US" sz="2400" b="1" i="1" dirty="0" err="1"/>
              <a:t>Macrocystis</a:t>
            </a:r>
            <a:r>
              <a:rPr lang="en-US" sz="2400" b="1" i="1" dirty="0"/>
              <a:t>, </a:t>
            </a:r>
            <a:r>
              <a:rPr lang="en-US" sz="2400" b="1" i="1" dirty="0" err="1"/>
              <a:t>Gloeocapsa</a:t>
            </a:r>
            <a:r>
              <a:rPr lang="en-US" sz="2400" b="1" dirty="0"/>
              <a:t>.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7064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xv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Endospores: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 smtClean="0"/>
              <a:t>These are minute spores.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 smtClean="0"/>
              <a:t>It is formed in unicellular algae.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 smtClean="0"/>
              <a:t>The protoplast of vegetative cell divide repeatedly to form large no. of unicellular and </a:t>
            </a:r>
            <a:r>
              <a:rPr lang="en-US" sz="2400" b="1" dirty="0" err="1" smtClean="0"/>
              <a:t>uninucleate</a:t>
            </a:r>
            <a:r>
              <a:rPr lang="en-US" sz="2400" b="1" dirty="0" smtClean="0"/>
              <a:t> spores called endospores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 smtClean="0"/>
              <a:t>e.g.: </a:t>
            </a:r>
            <a:r>
              <a:rPr lang="en-US" sz="2400" b="1" i="1" dirty="0" err="1" smtClean="0"/>
              <a:t>Dermocarpa</a:t>
            </a:r>
            <a:endParaRPr lang="en-IN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7001"/>
            <a:ext cx="4422965" cy="3505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6172200"/>
            <a:ext cx="2756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i="1" dirty="0" smtClean="0"/>
              <a:t>Endospores in </a:t>
            </a:r>
            <a:r>
              <a:rPr lang="en-US" b="1" i="1" dirty="0" err="1" smtClean="0"/>
              <a:t>Dermocarpa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16300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REPRODUCTION  IN ALGAE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Algae reproduce by following 3 methods:</a:t>
            </a:r>
          </a:p>
          <a:p>
            <a:endParaRPr lang="en-US" sz="2800" b="1" dirty="0"/>
          </a:p>
          <a:p>
            <a:pPr marL="342900" indent="-342900">
              <a:buAutoNum type="alphaUcPeriod"/>
            </a:pPr>
            <a:r>
              <a:rPr lang="en-US" sz="2800" b="1" dirty="0" smtClean="0"/>
              <a:t> Vegetative</a:t>
            </a:r>
          </a:p>
          <a:p>
            <a:pPr marL="342900" indent="-342900">
              <a:buAutoNum type="alphaUcPeriod"/>
            </a:pPr>
            <a:endParaRPr lang="en-US" sz="2800" b="1" dirty="0"/>
          </a:p>
          <a:p>
            <a:pPr marL="342900" indent="-342900">
              <a:buAutoNum type="alphaUcPeriod"/>
            </a:pPr>
            <a:r>
              <a:rPr lang="en-US" sz="2800" b="1" dirty="0" smtClean="0"/>
              <a:t> Asexual</a:t>
            </a:r>
          </a:p>
          <a:p>
            <a:pPr marL="342900" indent="-342900">
              <a:buAutoNum type="alphaUcPeriod"/>
            </a:pPr>
            <a:endParaRPr lang="en-US" sz="2800" b="1" dirty="0"/>
          </a:p>
          <a:p>
            <a:pPr marL="342900" indent="-342900">
              <a:buAutoNum type="alphaUcPeriod"/>
            </a:pPr>
            <a:r>
              <a:rPr lang="en-US" sz="2800" b="1" dirty="0" smtClean="0"/>
              <a:t>Sexual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475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smtClean="0">
                <a:solidFill>
                  <a:srgbClr val="FF0000"/>
                </a:solidFill>
              </a:rPr>
              <a:t>(xvi) </a:t>
            </a:r>
            <a:r>
              <a:rPr lang="en-IN" sz="2400" b="1" dirty="0" err="1" smtClean="0">
                <a:solidFill>
                  <a:srgbClr val="FF0000"/>
                </a:solidFill>
              </a:rPr>
              <a:t>Palmella</a:t>
            </a:r>
            <a:r>
              <a:rPr lang="en-IN" sz="2400" b="1" dirty="0" smtClean="0">
                <a:solidFill>
                  <a:srgbClr val="FF0000"/>
                </a:solidFill>
              </a:rPr>
              <a:t> stage:</a:t>
            </a:r>
          </a:p>
          <a:p>
            <a:pPr algn="just"/>
            <a:r>
              <a:rPr lang="en-IN" sz="2400" b="1" dirty="0" smtClean="0"/>
              <a:t>The </a:t>
            </a:r>
            <a:r>
              <a:rPr lang="en-IN" sz="2400" b="1" dirty="0" err="1"/>
              <a:t>palmella</a:t>
            </a:r>
            <a:r>
              <a:rPr lang="en-IN" sz="2400" b="1" dirty="0"/>
              <a:t> stage is a non-motile, resting phase in certain algae (e.g., </a:t>
            </a:r>
            <a:r>
              <a:rPr lang="en-IN" sz="2400" b="1" i="1" dirty="0" err="1">
                <a:hlinkClick r:id="rId2"/>
              </a:rPr>
              <a:t>Chlamydomonas</a:t>
            </a:r>
            <a:r>
              <a:rPr lang="en-IN" sz="2400" b="1" dirty="0"/>
              <a:t>, </a:t>
            </a:r>
            <a:r>
              <a:rPr lang="en-IN" sz="2400" b="1" i="1" dirty="0" err="1">
                <a:hlinkClick r:id="rId3"/>
              </a:rPr>
              <a:t>Ulothrix</a:t>
            </a:r>
            <a:r>
              <a:rPr lang="en-IN" sz="2400" b="1" dirty="0"/>
              <a:t>) where cells lose flagella, divide repeatedly, and become embedded in a gelatinous mucilage. Triggered by </a:t>
            </a:r>
            <a:r>
              <a:rPr lang="en-IN" sz="2400" b="1" dirty="0" err="1"/>
              <a:t>unfavorable</a:t>
            </a:r>
            <a:r>
              <a:rPr lang="en-IN" sz="2400" b="1" dirty="0"/>
              <a:t> environmental </a:t>
            </a:r>
            <a:r>
              <a:rPr lang="en-IN" sz="2400" b="1" dirty="0" smtClean="0"/>
              <a:t>conditions.</a:t>
            </a:r>
            <a:endParaRPr lang="en-IN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73"/>
          <a:stretch/>
        </p:blipFill>
        <p:spPr>
          <a:xfrm>
            <a:off x="2743200" y="2819400"/>
            <a:ext cx="4167639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Sexual Reproduction in Algae</a:t>
            </a:r>
            <a:endParaRPr lang="en-IN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599420"/>
            <a:ext cx="86106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/>
              <a:t>Sexual reproduction takes place by fusion of gametes of different sexuality.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There </a:t>
            </a:r>
            <a:r>
              <a:rPr lang="en-US" sz="2400" b="1" dirty="0"/>
              <a:t>is a wide range of variation in the nature of gametes and the mode of sexual reproduction.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Any </a:t>
            </a:r>
            <a:r>
              <a:rPr lang="en-US" sz="2400" b="1" dirty="0"/>
              <a:t>vegetative cell of </a:t>
            </a:r>
            <a:r>
              <a:rPr lang="en-US" sz="2400" b="1" dirty="0" err="1"/>
              <a:t>thallus</a:t>
            </a:r>
            <a:r>
              <a:rPr lang="en-US" sz="2400" b="1" dirty="0"/>
              <a:t> may produce gametes and thus behave as </a:t>
            </a:r>
            <a:r>
              <a:rPr lang="en-US" sz="2400" b="1" dirty="0" err="1"/>
              <a:t>gametangium</a:t>
            </a:r>
            <a:r>
              <a:rPr lang="en-US" sz="2400" b="1" dirty="0"/>
              <a:t> or a specialized </a:t>
            </a:r>
            <a:r>
              <a:rPr lang="en-US" sz="2400" b="1" dirty="0" err="1"/>
              <a:t>gametangium</a:t>
            </a:r>
            <a:r>
              <a:rPr lang="en-US" sz="2400" b="1" dirty="0"/>
              <a:t> may be developed.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The </a:t>
            </a:r>
            <a:r>
              <a:rPr lang="en-US" sz="2400" b="1" dirty="0" err="1"/>
              <a:t>gametangia</a:t>
            </a:r>
            <a:r>
              <a:rPr lang="en-US" sz="2400" b="1" dirty="0"/>
              <a:t> may be morphologically similar (</a:t>
            </a:r>
            <a:r>
              <a:rPr lang="en-US" sz="2400" b="1" dirty="0" err="1"/>
              <a:t>isogametangia</a:t>
            </a:r>
            <a:r>
              <a:rPr lang="en-US" sz="2400" b="1" dirty="0"/>
              <a:t>) or dissimilar (</a:t>
            </a:r>
            <a:r>
              <a:rPr lang="en-US" sz="2400" b="1" dirty="0" err="1"/>
              <a:t>heterogametangia</a:t>
            </a:r>
            <a:r>
              <a:rPr lang="en-US" sz="2400" b="1" dirty="0"/>
              <a:t>).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The </a:t>
            </a:r>
            <a:r>
              <a:rPr lang="en-US" sz="2400" b="1" dirty="0"/>
              <a:t>gametes are produced in the </a:t>
            </a:r>
            <a:r>
              <a:rPr lang="en-US" sz="2400" b="1" dirty="0" err="1"/>
              <a:t>gametangia</a:t>
            </a:r>
            <a:r>
              <a:rPr lang="en-US" sz="2400" b="1" dirty="0"/>
              <a:t> by simple mitotic division or by reduction division.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The </a:t>
            </a:r>
            <a:r>
              <a:rPr lang="en-US" sz="2400" b="1" dirty="0"/>
              <a:t>haploid gametes fuse to make diploid zygote that give rise to the </a:t>
            </a:r>
            <a:r>
              <a:rPr lang="en-US" sz="2400" b="1" dirty="0" err="1"/>
              <a:t>thallus</a:t>
            </a:r>
            <a:r>
              <a:rPr lang="en-US" sz="2400" b="1" dirty="0"/>
              <a:t>.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4901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Depending upon the morphological and physiological characteristics of </a:t>
            </a:r>
            <a:r>
              <a:rPr lang="en-US" sz="2400" b="1" dirty="0" smtClean="0">
                <a:solidFill>
                  <a:srgbClr val="FF0000"/>
                </a:solidFill>
              </a:rPr>
              <a:t>gametes: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409343"/>
            <a:ext cx="8610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(i) </a:t>
            </a:r>
            <a:r>
              <a:rPr lang="en-US" sz="2400" b="1" dirty="0" err="1">
                <a:solidFill>
                  <a:srgbClr val="FF0000"/>
                </a:solidFill>
              </a:rPr>
              <a:t>Isogamous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When </a:t>
            </a:r>
            <a:r>
              <a:rPr lang="en-US" sz="2400" b="1" dirty="0"/>
              <a:t>fusing gametes are morphologically similar and physiologically different (+ and -) then the sexual reproduction is called as </a:t>
            </a:r>
            <a:r>
              <a:rPr lang="en-US" sz="2400" b="1" dirty="0" err="1"/>
              <a:t>isogamous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E.g</a:t>
            </a:r>
            <a:r>
              <a:rPr lang="en-US" sz="2400" b="1" dirty="0"/>
              <a:t>., </a:t>
            </a:r>
            <a:r>
              <a:rPr lang="en-US" sz="2400" b="1" i="1" dirty="0" err="1"/>
              <a:t>Chlamydomonas</a:t>
            </a:r>
            <a:r>
              <a:rPr lang="en-US" sz="2400" b="1" i="1" dirty="0"/>
              <a:t>, </a:t>
            </a:r>
            <a:r>
              <a:rPr lang="en-US" sz="2400" b="1" i="1" dirty="0" err="1"/>
              <a:t>Ulothrix</a:t>
            </a:r>
            <a:r>
              <a:rPr lang="en-US" sz="2400" b="1" i="1" dirty="0"/>
              <a:t>, </a:t>
            </a:r>
            <a:r>
              <a:rPr lang="en-US" sz="2400" b="1" i="1" dirty="0" err="1"/>
              <a:t>Zygnema</a:t>
            </a:r>
            <a:r>
              <a:rPr lang="en-US" sz="2400" b="1" i="1" dirty="0"/>
              <a:t>, Spirogyra</a:t>
            </a:r>
            <a:r>
              <a:rPr lang="en-US" sz="2400" b="1" dirty="0"/>
              <a:t>. </a:t>
            </a:r>
            <a:endParaRPr lang="en-I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7" b="37663"/>
          <a:stretch/>
        </p:blipFill>
        <p:spPr>
          <a:xfrm>
            <a:off x="3200400" y="3860246"/>
            <a:ext cx="3223994" cy="2997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TYPES OF 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38771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10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ii) </a:t>
            </a:r>
            <a:r>
              <a:rPr lang="en-US" sz="2400" b="1" dirty="0" err="1">
                <a:solidFill>
                  <a:srgbClr val="FF0000"/>
                </a:solidFill>
              </a:rPr>
              <a:t>Anisogamous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In </a:t>
            </a:r>
            <a:r>
              <a:rPr lang="en-US" sz="2400" b="1" dirty="0" err="1"/>
              <a:t>anisogamous</a:t>
            </a:r>
            <a:r>
              <a:rPr lang="en-US" sz="2400" b="1" dirty="0"/>
              <a:t> sexual reproduction fusing gametes are morphologically as well as physiologically different.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The </a:t>
            </a:r>
            <a:r>
              <a:rPr lang="en-US" sz="2400" b="1" dirty="0"/>
              <a:t>gametes are produced in different </a:t>
            </a:r>
            <a:r>
              <a:rPr lang="en-US" sz="2400" b="1" dirty="0" err="1"/>
              <a:t>gametangia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The </a:t>
            </a:r>
            <a:r>
              <a:rPr lang="en-US" sz="2400" b="1" dirty="0"/>
              <a:t>microgametes are male gametes while macrogametes are female gametes.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e.g</a:t>
            </a:r>
            <a:r>
              <a:rPr lang="en-US" sz="2400" b="1" dirty="0"/>
              <a:t>., </a:t>
            </a:r>
            <a:r>
              <a:rPr lang="en-US" sz="2400" b="1" i="1" dirty="0" err="1" smtClean="0"/>
              <a:t>Chlamydomonas</a:t>
            </a:r>
            <a:endParaRPr lang="en-IN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3" b="34786"/>
          <a:stretch/>
        </p:blipFill>
        <p:spPr>
          <a:xfrm>
            <a:off x="3429000" y="3429000"/>
            <a:ext cx="3056350" cy="31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750"/>
            <a:ext cx="8610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iii) </a:t>
            </a:r>
            <a:r>
              <a:rPr lang="en-US" sz="2400" b="1" dirty="0" err="1">
                <a:solidFill>
                  <a:srgbClr val="FF0000"/>
                </a:solidFill>
              </a:rPr>
              <a:t>Oogamous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err="1" smtClean="0"/>
              <a:t>Oogamy</a:t>
            </a:r>
            <a:r>
              <a:rPr lang="en-US" sz="2400" b="1" dirty="0" smtClean="0"/>
              <a:t> </a:t>
            </a:r>
            <a:r>
              <a:rPr lang="en-US" sz="2400" b="1" dirty="0"/>
              <a:t>is the most advanced type of sexual reproduction in which microgamete or male gamete fuses with a large female gamete or egg.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Male </a:t>
            </a:r>
            <a:r>
              <a:rPr lang="en-US" sz="2400" b="1" dirty="0"/>
              <a:t>gametes are produced in antheridium while female gamete or egg is produced within a structure called as </a:t>
            </a:r>
            <a:r>
              <a:rPr lang="en-US" sz="2400" b="1" dirty="0" err="1"/>
              <a:t>oogonium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During </a:t>
            </a:r>
            <a:r>
              <a:rPr lang="en-US" sz="2400" b="1" dirty="0"/>
              <a:t>fertilization male gamete reaches the </a:t>
            </a:r>
            <a:r>
              <a:rPr lang="en-US" sz="2400" b="1" dirty="0" err="1"/>
              <a:t>oogonium</a:t>
            </a:r>
            <a:r>
              <a:rPr lang="en-US" sz="2400" b="1" dirty="0"/>
              <a:t> to fertilize the egg and a diploid zygote is formed.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e.g</a:t>
            </a:r>
            <a:r>
              <a:rPr lang="en-US" sz="2400" b="1" dirty="0"/>
              <a:t>., </a:t>
            </a:r>
            <a:r>
              <a:rPr lang="en-US" sz="2400" b="1" i="1" dirty="0" err="1"/>
              <a:t>Chlamydomonas</a:t>
            </a:r>
            <a:r>
              <a:rPr lang="en-US" sz="2400" b="1" dirty="0"/>
              <a:t>. </a:t>
            </a:r>
            <a:endParaRPr lang="en-I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66931"/>
          <a:stretch/>
        </p:blipFill>
        <p:spPr>
          <a:xfrm>
            <a:off x="2209800" y="4596062"/>
            <a:ext cx="5095417" cy="21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10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iv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</a:rPr>
              <a:t>Hologamy</a:t>
            </a:r>
            <a:r>
              <a:rPr lang="en-US" sz="2400" b="1" dirty="0" smtClean="0">
                <a:solidFill>
                  <a:srgbClr val="FF0000"/>
                </a:solidFill>
              </a:rPr>
              <a:t>-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In </a:t>
            </a:r>
            <a:r>
              <a:rPr lang="en-US" sz="2400" b="1" dirty="0"/>
              <a:t>certain unicellular algae whole </a:t>
            </a:r>
            <a:r>
              <a:rPr lang="en-US" sz="2400" b="1" dirty="0" err="1"/>
              <a:t>thallus</a:t>
            </a:r>
            <a:r>
              <a:rPr lang="en-US" sz="2400" b="1" dirty="0"/>
              <a:t> behaves like gamete and in this process fusion takes place between opposite strained gametes or </a:t>
            </a:r>
            <a:r>
              <a:rPr lang="en-US" sz="2400" b="1" dirty="0" err="1"/>
              <a:t>thalli</a:t>
            </a:r>
            <a:r>
              <a:rPr lang="en-US" sz="2400" b="1" dirty="0"/>
              <a:t> that after fusion make diploid zygote.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e.g</a:t>
            </a:r>
            <a:r>
              <a:rPr lang="en-US" sz="2400" b="1" i="1" dirty="0"/>
              <a:t>., </a:t>
            </a:r>
            <a:r>
              <a:rPr lang="en-US" sz="2400" b="1" i="1" dirty="0" err="1"/>
              <a:t>Chlamydomonas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95600"/>
            <a:ext cx="5186869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52400"/>
            <a:ext cx="86106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v) Autogamy-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In </a:t>
            </a:r>
            <a:r>
              <a:rPr lang="en-US" sz="2400" b="1" dirty="0"/>
              <a:t>autogamy fusion between two gametes of opposite strains from same mother cell takes place.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Since </a:t>
            </a:r>
            <a:r>
              <a:rPr lang="en-US" sz="2400" b="1" dirty="0"/>
              <a:t>both the fusion gametes comes from same mother cell there is no genetic </a:t>
            </a:r>
            <a:r>
              <a:rPr lang="en-US" sz="2400" b="1" dirty="0" smtClean="0"/>
              <a:t>recombination.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/>
              <a:t>A</a:t>
            </a:r>
            <a:r>
              <a:rPr lang="en-US" sz="2400" b="1" dirty="0" smtClean="0"/>
              <a:t> </a:t>
            </a:r>
            <a:r>
              <a:rPr lang="en-US" sz="2400" b="1" dirty="0"/>
              <a:t>fusion of male and female gametes produced by single individuals.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It </a:t>
            </a:r>
            <a:r>
              <a:rPr lang="en-US" sz="2400" b="1" dirty="0"/>
              <a:t>is also known as self-fertilization</a:t>
            </a:r>
            <a:r>
              <a:rPr lang="en-US" sz="2400" b="1" dirty="0" smtClean="0"/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e.g</a:t>
            </a:r>
            <a:r>
              <a:rPr lang="en-US" sz="2400" b="1" dirty="0"/>
              <a:t>.,</a:t>
            </a:r>
            <a:r>
              <a:rPr lang="en-US" sz="2400" b="1" i="1" dirty="0"/>
              <a:t> Diatoms</a:t>
            </a:r>
            <a:r>
              <a:rPr lang="en-US" sz="2400" b="1" dirty="0"/>
              <a:t>. </a:t>
            </a:r>
            <a:endParaRPr lang="en-IN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56" y="4060135"/>
            <a:ext cx="4783044" cy="27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1-Vegetative </a:t>
            </a:r>
            <a:r>
              <a:rPr lang="en-US" sz="2800" b="1" dirty="0" smtClean="0">
                <a:solidFill>
                  <a:srgbClr val="FF0000"/>
                </a:solidFill>
              </a:rPr>
              <a:t>Reproduction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vegetative reproduction in algae takes place by following methods: </a:t>
            </a:r>
            <a:endParaRPr lang="en-US" sz="2400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(i) Fragmentation- </a:t>
            </a:r>
            <a:r>
              <a:rPr lang="en-US" sz="2400" b="1" dirty="0"/>
              <a:t>Fragmentation is common in filamentous forms. In this process, filament breaks into fragments and each fragment give rise to a new filamentous </a:t>
            </a:r>
            <a:r>
              <a:rPr lang="en-US" sz="2400" b="1" dirty="0" err="1"/>
              <a:t>thallus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/>
              <a:t>The </a:t>
            </a:r>
            <a:r>
              <a:rPr lang="en-US" sz="2400" b="1" dirty="0"/>
              <a:t>common examples are </a:t>
            </a:r>
            <a:r>
              <a:rPr lang="en-US" sz="2400" b="1" i="1" dirty="0" err="1"/>
              <a:t>Ulothrix</a:t>
            </a:r>
            <a:r>
              <a:rPr lang="en-US" sz="2400" b="1" i="1" dirty="0"/>
              <a:t>, Spirogyra, </a:t>
            </a:r>
            <a:r>
              <a:rPr lang="en-US" sz="2400" b="1" i="1" dirty="0" err="1"/>
              <a:t>Oedogonium</a:t>
            </a:r>
            <a:r>
              <a:rPr lang="en-US" sz="2400" b="1" i="1" dirty="0"/>
              <a:t>, </a:t>
            </a:r>
            <a:r>
              <a:rPr lang="en-US" sz="2400" b="1" i="1" dirty="0" err="1"/>
              <a:t>Zygnema</a:t>
            </a:r>
            <a:r>
              <a:rPr lang="en-US" sz="2400" b="1" i="1" dirty="0"/>
              <a:t>, </a:t>
            </a:r>
            <a:r>
              <a:rPr lang="en-US" sz="2400" b="1" i="1" dirty="0" err="1"/>
              <a:t>Oscillatoria</a:t>
            </a:r>
            <a:r>
              <a:rPr lang="en-US" sz="2400" b="1" i="1" dirty="0"/>
              <a:t>, </a:t>
            </a:r>
            <a:r>
              <a:rPr lang="en-US" sz="2400" b="1" i="1" dirty="0" err="1"/>
              <a:t>Nostoc</a:t>
            </a:r>
            <a:r>
              <a:rPr lang="en-US" sz="2400" b="1" dirty="0"/>
              <a:t> etc.  </a:t>
            </a:r>
            <a:endParaRPr lang="en-US" sz="2400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ii) Fission- </a:t>
            </a:r>
            <a:r>
              <a:rPr lang="en-US" sz="2400" b="1" dirty="0"/>
              <a:t>This process is common in </a:t>
            </a:r>
            <a:r>
              <a:rPr lang="en-US" sz="2400" b="1" i="1" dirty="0" smtClean="0"/>
              <a:t>Desmids</a:t>
            </a:r>
            <a:r>
              <a:rPr lang="en-US" sz="2400" b="1" i="1" dirty="0"/>
              <a:t>, </a:t>
            </a:r>
            <a:r>
              <a:rPr lang="en-US" sz="2400" b="1" i="1" dirty="0" smtClean="0"/>
              <a:t>Diatoms</a:t>
            </a:r>
            <a:r>
              <a:rPr lang="en-US" sz="2400" b="1" dirty="0"/>
              <a:t>, and other unicellular algae. The cell divides into two by mitotic division and then separation occurs through septum formation.  </a:t>
            </a:r>
            <a:endParaRPr lang="en-US" sz="2400" b="1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iii) Adventitious branches- </a:t>
            </a:r>
            <a:r>
              <a:rPr lang="en-US" sz="2400" b="1" dirty="0" err="1"/>
              <a:t>Protonema</a:t>
            </a:r>
            <a:r>
              <a:rPr lang="en-US" sz="2400" b="1" dirty="0"/>
              <a:t> develops in certain algae like </a:t>
            </a:r>
            <a:r>
              <a:rPr lang="en-US" sz="2400" b="1" i="1" dirty="0" err="1"/>
              <a:t>Chara</a:t>
            </a:r>
            <a:r>
              <a:rPr lang="en-US" sz="2400" b="1" i="1" dirty="0"/>
              <a:t> </a:t>
            </a:r>
            <a:r>
              <a:rPr lang="en-US" sz="2400" b="1" dirty="0"/>
              <a:t>and give rise to new </a:t>
            </a:r>
            <a:r>
              <a:rPr lang="en-US" sz="2400" b="1" dirty="0" err="1"/>
              <a:t>thalli</a:t>
            </a:r>
            <a:r>
              <a:rPr lang="en-US" sz="2400" b="1" dirty="0"/>
              <a:t> when detached from parent </a:t>
            </a:r>
            <a:r>
              <a:rPr lang="en-US" sz="2400" b="1" dirty="0" err="1"/>
              <a:t>thallus</a:t>
            </a:r>
            <a:r>
              <a:rPr lang="en-US" sz="2400" b="1" dirty="0"/>
              <a:t>. These adventitious branches develop mainly on the rhizoids. Other examples include </a:t>
            </a:r>
            <a:r>
              <a:rPr lang="en-US" sz="2400" b="1" i="1" dirty="0" err="1"/>
              <a:t>Dictyota</a:t>
            </a:r>
            <a:r>
              <a:rPr lang="en-US" sz="2400" b="1" i="1" dirty="0"/>
              <a:t> and </a:t>
            </a:r>
            <a:r>
              <a:rPr lang="en-US" sz="2400" b="1" i="1" dirty="0" err="1"/>
              <a:t>Fucus</a:t>
            </a:r>
            <a:r>
              <a:rPr lang="en-US" sz="2400" b="1" dirty="0"/>
              <a:t>.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41299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(iv)Tubers- </a:t>
            </a:r>
            <a:r>
              <a:rPr lang="en-US" sz="2400" b="1" dirty="0"/>
              <a:t>Tubers are spherical or globular bodies which are found on lower nodes or rhizoids of </a:t>
            </a:r>
            <a:r>
              <a:rPr lang="en-US" sz="2400" b="1" i="1" dirty="0" err="1"/>
              <a:t>Chara</a:t>
            </a:r>
            <a:r>
              <a:rPr lang="en-US" sz="2400" b="1" dirty="0"/>
              <a:t>. These tubers when detach from parent plant can give rise to new </a:t>
            </a:r>
            <a:r>
              <a:rPr lang="en-US" sz="2400" b="1" dirty="0" err="1"/>
              <a:t>thalli</a:t>
            </a:r>
            <a:r>
              <a:rPr lang="en-US" sz="2400" b="1" dirty="0"/>
              <a:t>. 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v)</a:t>
            </a:r>
            <a:r>
              <a:rPr lang="en-US" sz="2400" b="1" dirty="0" err="1">
                <a:solidFill>
                  <a:srgbClr val="FF0000"/>
                </a:solidFill>
              </a:rPr>
              <a:t>Amylum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stars- </a:t>
            </a:r>
            <a:r>
              <a:rPr lang="en-US" sz="2400" b="1" dirty="0"/>
              <a:t>In </a:t>
            </a:r>
            <a:r>
              <a:rPr lang="en-US" sz="2400" b="1" i="1" dirty="0" err="1"/>
              <a:t>Chara</a:t>
            </a:r>
            <a:r>
              <a:rPr lang="en-US" sz="2400" b="1" dirty="0"/>
              <a:t>, star shaped bodies filled with </a:t>
            </a:r>
            <a:r>
              <a:rPr lang="en-US" sz="2400" b="1" dirty="0" err="1"/>
              <a:t>amylum</a:t>
            </a:r>
            <a:r>
              <a:rPr lang="en-US" sz="2400" b="1" dirty="0"/>
              <a:t> </a:t>
            </a:r>
            <a:r>
              <a:rPr lang="en-US" sz="2400" b="1" dirty="0" smtClean="0"/>
              <a:t>starch </a:t>
            </a:r>
            <a:r>
              <a:rPr lang="en-US" sz="2400" b="1" dirty="0"/>
              <a:t>are formed that give rise to new individual after detaching from the parent plant. 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vi) Budding- </a:t>
            </a:r>
            <a:r>
              <a:rPr lang="en-US" sz="2400" b="1" dirty="0"/>
              <a:t>In some algae like </a:t>
            </a:r>
            <a:r>
              <a:rPr lang="en-US" sz="2400" b="1" i="1" dirty="0" err="1"/>
              <a:t>Protosiphon</a:t>
            </a:r>
            <a:r>
              <a:rPr lang="en-US" sz="2400" b="1" dirty="0"/>
              <a:t>, budding takes place which results in new individuals. 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vii) </a:t>
            </a:r>
            <a:r>
              <a:rPr lang="en-US" sz="2400" b="1" dirty="0" err="1">
                <a:solidFill>
                  <a:srgbClr val="FF0000"/>
                </a:solidFill>
              </a:rPr>
              <a:t>Hormogonia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/>
              <a:t>In some cyanobacteria like </a:t>
            </a:r>
            <a:r>
              <a:rPr lang="en-US" sz="2400" b="1" i="1" dirty="0" err="1"/>
              <a:t>Nostoc</a:t>
            </a:r>
            <a:r>
              <a:rPr lang="en-US" sz="2400" b="1" i="1" dirty="0"/>
              <a:t>, </a:t>
            </a:r>
            <a:r>
              <a:rPr lang="en-US" sz="2400" b="1" i="1" dirty="0" err="1"/>
              <a:t>Cylindrospermum</a:t>
            </a:r>
            <a:r>
              <a:rPr lang="en-US" sz="2400" b="1" i="1" dirty="0"/>
              <a:t> </a:t>
            </a:r>
            <a:r>
              <a:rPr lang="en-US" sz="2400" b="1" i="1" dirty="0" err="1"/>
              <a:t>hormogonia</a:t>
            </a:r>
            <a:r>
              <a:rPr lang="en-US" sz="2400" b="1" dirty="0"/>
              <a:t> develop that may give rise to new </a:t>
            </a:r>
            <a:r>
              <a:rPr lang="en-US" sz="2400" b="1" dirty="0" err="1"/>
              <a:t>thalli</a:t>
            </a:r>
            <a:r>
              <a:rPr lang="en-US" sz="2400" b="1" dirty="0"/>
              <a:t>. These </a:t>
            </a:r>
            <a:r>
              <a:rPr lang="en-US" sz="2400" b="1" dirty="0" err="1"/>
              <a:t>hormogonia</a:t>
            </a:r>
            <a:r>
              <a:rPr lang="en-US" sz="2400" b="1" dirty="0"/>
              <a:t> are of varying </a:t>
            </a:r>
            <a:r>
              <a:rPr lang="en-US" sz="2400" b="1" dirty="0" smtClean="0"/>
              <a:t>lengths </a:t>
            </a:r>
            <a:r>
              <a:rPr lang="en-US" sz="2400" b="1" dirty="0"/>
              <a:t>and may develop at the place of </a:t>
            </a:r>
            <a:r>
              <a:rPr lang="en-US" sz="2400" b="1" dirty="0" err="1"/>
              <a:t>heterocysts</a:t>
            </a:r>
            <a:r>
              <a:rPr lang="en-US" sz="2400" b="1" dirty="0"/>
              <a:t> in the </a:t>
            </a:r>
            <a:r>
              <a:rPr lang="en-US" sz="2400" b="1" dirty="0" err="1"/>
              <a:t>thallus</a:t>
            </a:r>
            <a:r>
              <a:rPr lang="en-US" sz="2400" b="1" dirty="0"/>
              <a:t>. These </a:t>
            </a:r>
            <a:r>
              <a:rPr lang="en-US" sz="2400" b="1" dirty="0" err="1"/>
              <a:t>hormogones</a:t>
            </a:r>
            <a:r>
              <a:rPr lang="en-US" sz="2400" b="1" dirty="0"/>
              <a:t> are produced by breakage of filament into two or more cells. </a:t>
            </a:r>
            <a:endParaRPr lang="en-US" sz="2400" b="1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viii) </a:t>
            </a:r>
            <a:r>
              <a:rPr lang="en-US" sz="2400" b="1" dirty="0" err="1">
                <a:solidFill>
                  <a:srgbClr val="FF0000"/>
                </a:solidFill>
              </a:rPr>
              <a:t>Hormospores</a:t>
            </a:r>
            <a:r>
              <a:rPr lang="en-US" sz="2400" b="1" dirty="0">
                <a:solidFill>
                  <a:srgbClr val="FF0000"/>
                </a:solidFill>
              </a:rPr>
              <a:t> or </a:t>
            </a:r>
            <a:r>
              <a:rPr lang="en-US" sz="2400" b="1" dirty="0" err="1">
                <a:solidFill>
                  <a:srgbClr val="FF0000"/>
                </a:solidFill>
              </a:rPr>
              <a:t>hormocysts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/>
              <a:t>Hormospores</a:t>
            </a:r>
            <a:r>
              <a:rPr lang="en-US" sz="2400" b="1" dirty="0"/>
              <a:t> are thick walled </a:t>
            </a:r>
            <a:r>
              <a:rPr lang="en-US" sz="2400" b="1" dirty="0" err="1"/>
              <a:t>hormogones</a:t>
            </a:r>
            <a:r>
              <a:rPr lang="en-US" sz="2400" b="1" dirty="0"/>
              <a:t> which are produced in drier conditions.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8248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6106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2-Asexual </a:t>
            </a:r>
            <a:r>
              <a:rPr lang="en-US" sz="2800" b="1" dirty="0" smtClean="0">
                <a:solidFill>
                  <a:srgbClr val="FF0000"/>
                </a:solidFill>
              </a:rPr>
              <a:t>Reproduction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In </a:t>
            </a:r>
            <a:r>
              <a:rPr lang="en-US" sz="2400" b="1" dirty="0"/>
              <a:t>a large number of algae asexual reproductions takes place with the help of different kind of spores and other structures. </a:t>
            </a:r>
            <a:endParaRPr lang="en-US" sz="2400" b="1" dirty="0" smtClean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Basically</a:t>
            </a:r>
            <a:r>
              <a:rPr lang="en-US" sz="2400" b="1" dirty="0"/>
              <a:t>, spores are meant for asexual reproduction and each spore can grow into a new </a:t>
            </a:r>
            <a:r>
              <a:rPr lang="en-US" sz="2400" b="1" dirty="0" err="1"/>
              <a:t>thallus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Spores </a:t>
            </a:r>
            <a:r>
              <a:rPr lang="en-US" sz="2400" b="1" dirty="0"/>
              <a:t>are one </a:t>
            </a:r>
            <a:r>
              <a:rPr lang="en-US" sz="2400" b="1" dirty="0" smtClean="0"/>
              <a:t>celled </a:t>
            </a:r>
            <a:r>
              <a:rPr lang="en-US" sz="2400" b="1" dirty="0"/>
              <a:t>structure and are produced internally in the case of algae. </a:t>
            </a:r>
            <a:endParaRPr lang="en-US" sz="2400" b="1" dirty="0" smtClean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They </a:t>
            </a:r>
            <a:r>
              <a:rPr lang="en-US" sz="2400" b="1" dirty="0"/>
              <a:t>are produced within the </a:t>
            </a:r>
            <a:r>
              <a:rPr lang="en-US" sz="2400" b="1" dirty="0">
                <a:solidFill>
                  <a:srgbClr val="FF0000"/>
                </a:solidFill>
              </a:rPr>
              <a:t>vegetative cell </a:t>
            </a:r>
            <a:r>
              <a:rPr lang="en-US" sz="2400" b="1" dirty="0"/>
              <a:t>(</a:t>
            </a:r>
            <a:r>
              <a:rPr lang="en-US" sz="2400" b="1" i="1" dirty="0" err="1"/>
              <a:t>Chlamydomonas</a:t>
            </a:r>
            <a:r>
              <a:rPr lang="en-US" sz="2400" b="1" dirty="0"/>
              <a:t>) or in a specialized structure called </a:t>
            </a:r>
            <a:r>
              <a:rPr lang="en-US" sz="2400" b="1" dirty="0">
                <a:solidFill>
                  <a:srgbClr val="FF0000"/>
                </a:solidFill>
              </a:rPr>
              <a:t>sporangia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They </a:t>
            </a:r>
            <a:r>
              <a:rPr lang="en-US" sz="2400" b="1" dirty="0"/>
              <a:t>may be motile or non-motile. </a:t>
            </a:r>
            <a:endParaRPr lang="en-US" sz="2400" b="1" dirty="0" smtClean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Motile </a:t>
            </a:r>
            <a:r>
              <a:rPr lang="en-US" sz="2400" b="1" dirty="0"/>
              <a:t>spores are called zoospores and non-motile as </a:t>
            </a:r>
            <a:r>
              <a:rPr lang="en-US" sz="2400" b="1" dirty="0" err="1"/>
              <a:t>aplanospores</a:t>
            </a:r>
            <a:r>
              <a:rPr lang="en-US" sz="2400" b="1" dirty="0"/>
              <a:t>. 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862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</a:rPr>
              <a:t>Different types  of asexual spores and structures are as follows:</a:t>
            </a:r>
            <a:endParaRPr lang="en-IN" sz="2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(i)</a:t>
            </a:r>
            <a:r>
              <a:rPr lang="en-US" sz="2400" b="1" dirty="0" err="1">
                <a:solidFill>
                  <a:srgbClr val="FF0000"/>
                </a:solidFill>
              </a:rPr>
              <a:t>Akinetes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b="1" dirty="0" smtClean="0"/>
              <a:t>In </a:t>
            </a:r>
            <a:r>
              <a:rPr lang="en-US" sz="2400" b="1" dirty="0"/>
              <a:t>filamentous forms, certain vegetative cells become thick walled elongated structures called as </a:t>
            </a:r>
            <a:r>
              <a:rPr lang="en-US" sz="2400" b="1" dirty="0" err="1"/>
              <a:t>akinetes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algn="just"/>
            <a:r>
              <a:rPr lang="en-US" sz="2400" b="1" dirty="0" err="1" smtClean="0"/>
              <a:t>Akinetes</a:t>
            </a:r>
            <a:r>
              <a:rPr lang="en-US" sz="2400" b="1" dirty="0" smtClean="0"/>
              <a:t> </a:t>
            </a:r>
            <a:r>
              <a:rPr lang="en-US" sz="2400" b="1" dirty="0"/>
              <a:t>are </a:t>
            </a:r>
            <a:r>
              <a:rPr lang="en-US" sz="2400" b="1" dirty="0" err="1"/>
              <a:t>perrenating</a:t>
            </a:r>
            <a:r>
              <a:rPr lang="en-US" sz="2400" b="1" dirty="0"/>
              <a:t> bodies that can survive under </a:t>
            </a:r>
            <a:r>
              <a:rPr lang="en-US" sz="2400" b="1" dirty="0" err="1"/>
              <a:t>unfavourable</a:t>
            </a:r>
            <a:r>
              <a:rPr lang="en-US" sz="2400" b="1" dirty="0"/>
              <a:t> conditions and can give rise to new individual on occurrence of </a:t>
            </a:r>
            <a:r>
              <a:rPr lang="en-US" sz="2400" b="1" dirty="0" err="1"/>
              <a:t>favourable</a:t>
            </a:r>
            <a:r>
              <a:rPr lang="en-US" sz="2400" b="1" dirty="0"/>
              <a:t> conditions. </a:t>
            </a:r>
            <a:endParaRPr lang="en-US" sz="2400" b="1" dirty="0" smtClean="0"/>
          </a:p>
          <a:p>
            <a:pPr algn="just"/>
            <a:r>
              <a:rPr lang="en-US" sz="2400" b="1" dirty="0" smtClean="0"/>
              <a:t>e.g. </a:t>
            </a:r>
            <a:r>
              <a:rPr lang="en-US" sz="2400" b="1" i="1" dirty="0"/>
              <a:t>Anabaena</a:t>
            </a:r>
            <a:endParaRPr lang="en-IN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352800"/>
            <a:ext cx="44805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9585"/>
            <a:ext cx="609600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b="1" dirty="0">
                <a:solidFill>
                  <a:srgbClr val="FF0000"/>
                </a:solidFill>
              </a:rPr>
              <a:t>(ii) </a:t>
            </a:r>
            <a:r>
              <a:rPr lang="en-IN" sz="2400" b="1" dirty="0" err="1">
                <a:solidFill>
                  <a:srgbClr val="FF0000"/>
                </a:solidFill>
              </a:rPr>
              <a:t>Hypnospores</a:t>
            </a:r>
            <a:r>
              <a:rPr lang="en-IN" sz="2400" b="1" dirty="0">
                <a:solidFill>
                  <a:srgbClr val="FF0000"/>
                </a:solidFill>
              </a:rPr>
              <a:t>- </a:t>
            </a:r>
            <a:endParaRPr lang="en-IN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IN" sz="2400" b="1" dirty="0" err="1" smtClean="0"/>
              <a:t>Hypnospores</a:t>
            </a:r>
            <a:r>
              <a:rPr lang="en-IN" sz="2400" b="1" dirty="0" smtClean="0"/>
              <a:t> </a:t>
            </a:r>
            <a:r>
              <a:rPr lang="en-IN" sz="2400" b="1" dirty="0"/>
              <a:t>are thick walled, non flagellated spores with plenty of food reserves. </a:t>
            </a:r>
            <a:endParaRPr lang="en-IN" sz="2400" b="1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IN" sz="2400" b="1" dirty="0" smtClean="0"/>
              <a:t>They </a:t>
            </a:r>
            <a:r>
              <a:rPr lang="en-IN" sz="2400" b="1" dirty="0"/>
              <a:t>are </a:t>
            </a:r>
            <a:r>
              <a:rPr lang="en-IN" sz="2400" b="1" dirty="0" err="1"/>
              <a:t>perrenating</a:t>
            </a:r>
            <a:r>
              <a:rPr lang="en-IN" sz="2400" b="1" dirty="0"/>
              <a:t> structures. </a:t>
            </a:r>
            <a:endParaRPr lang="en-IN" sz="2400" b="1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IN" sz="2400" b="1" dirty="0" err="1" smtClean="0"/>
              <a:t>Hypnospores</a:t>
            </a:r>
            <a:r>
              <a:rPr lang="en-IN" sz="2400" b="1" dirty="0" smtClean="0"/>
              <a:t> </a:t>
            </a:r>
            <a:r>
              <a:rPr lang="en-IN" sz="2400" b="1" dirty="0"/>
              <a:t>are produced under unfavourable conditions by some green algae. </a:t>
            </a:r>
            <a:endParaRPr lang="en-IN" sz="2400" b="1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IN" sz="2400" b="1" dirty="0" smtClean="0"/>
              <a:t>They </a:t>
            </a:r>
            <a:r>
              <a:rPr lang="en-IN" sz="2400" b="1" dirty="0"/>
              <a:t>germinate into new plants with return of favourable environmental conditions. </a:t>
            </a:r>
            <a:endParaRPr lang="en-IN" sz="24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b="1" dirty="0" smtClean="0"/>
              <a:t>e.g.: </a:t>
            </a:r>
            <a:r>
              <a:rPr lang="en-IN" sz="2400" b="1" i="1" dirty="0" err="1" smtClean="0"/>
              <a:t>Vaucheria</a:t>
            </a:r>
            <a:r>
              <a:rPr lang="en-IN" sz="2400" b="1" i="1" dirty="0" smtClean="0"/>
              <a:t>, </a:t>
            </a:r>
            <a:r>
              <a:rPr lang="en-IN" sz="2400" b="1" i="1" dirty="0" err="1" smtClean="0"/>
              <a:t>Chlamydomonas</a:t>
            </a:r>
            <a:r>
              <a:rPr lang="en-IN" sz="2400" b="1" i="1" dirty="0"/>
              <a:t>, </a:t>
            </a:r>
            <a:r>
              <a:rPr lang="en-IN" sz="2400" b="1" i="1" dirty="0" err="1"/>
              <a:t>Protosiphon</a:t>
            </a:r>
            <a:r>
              <a:rPr lang="en-IN" sz="2400" b="1" dirty="0"/>
              <a:t>. </a:t>
            </a:r>
            <a:endParaRPr lang="en-IN" sz="2400" b="1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IN" sz="2400" b="1" dirty="0" smtClean="0"/>
              <a:t>In </a:t>
            </a:r>
            <a:r>
              <a:rPr lang="en-IN" sz="2400" b="1" i="1" dirty="0" err="1"/>
              <a:t>Chlamydomonas</a:t>
            </a:r>
            <a:r>
              <a:rPr lang="en-IN" sz="2400" b="1" i="1" dirty="0"/>
              <a:t> </a:t>
            </a:r>
            <a:r>
              <a:rPr lang="en-IN" sz="2400" b="1" i="1" dirty="0" err="1"/>
              <a:t>nivalis</a:t>
            </a:r>
            <a:r>
              <a:rPr lang="en-IN" sz="2400" b="1" i="1" dirty="0"/>
              <a:t> </a:t>
            </a:r>
            <a:r>
              <a:rPr lang="en-IN" sz="2400" b="1" dirty="0"/>
              <a:t>the walls of </a:t>
            </a:r>
            <a:r>
              <a:rPr lang="en-IN" sz="2400" b="1" dirty="0" err="1"/>
              <a:t>hypnospores</a:t>
            </a:r>
            <a:r>
              <a:rPr lang="en-IN" sz="2400" b="1" dirty="0"/>
              <a:t> become </a:t>
            </a:r>
            <a:r>
              <a:rPr lang="en-IN" sz="2400" b="1" dirty="0">
                <a:solidFill>
                  <a:srgbClr val="FF0000"/>
                </a:solidFill>
              </a:rPr>
              <a:t>red</a:t>
            </a:r>
            <a:r>
              <a:rPr lang="en-IN" sz="2400" b="1" dirty="0"/>
              <a:t> due to the presence of pigment </a:t>
            </a:r>
            <a:r>
              <a:rPr lang="en-IN" sz="2400" b="1" dirty="0" err="1">
                <a:solidFill>
                  <a:srgbClr val="FF0000"/>
                </a:solidFill>
              </a:rPr>
              <a:t>Haematochrome</a:t>
            </a:r>
            <a:r>
              <a:rPr lang="en-IN" sz="2400" b="1" dirty="0"/>
              <a:t> due to which snow becomes red.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46" y="4495800"/>
            <a:ext cx="2466975" cy="1847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43446" y="6327012"/>
            <a:ext cx="2447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Chlamydomonas</a:t>
            </a:r>
            <a:r>
              <a:rPr lang="en-US" b="1" i="1" dirty="0"/>
              <a:t> </a:t>
            </a:r>
            <a:r>
              <a:rPr lang="en-US" b="1" i="1" dirty="0" err="1"/>
              <a:t>nivalis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3"/>
          <a:stretch/>
        </p:blipFill>
        <p:spPr>
          <a:xfrm>
            <a:off x="6208791" y="417016"/>
            <a:ext cx="2449655" cy="3117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6246" y="3572975"/>
            <a:ext cx="250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 err="1" smtClean="0"/>
              <a:t>Vaucheria</a:t>
            </a:r>
            <a:r>
              <a:rPr lang="en-IN" b="1" i="1" dirty="0" smtClean="0"/>
              <a:t>: </a:t>
            </a:r>
            <a:r>
              <a:rPr lang="en-IN" b="1" i="1" dirty="0" err="1" smtClean="0"/>
              <a:t>Hypnospores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72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-60037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b="1" dirty="0">
                <a:solidFill>
                  <a:srgbClr val="FF0000"/>
                </a:solidFill>
              </a:rPr>
              <a:t>(iii) Zoospores- </a:t>
            </a:r>
            <a:endParaRPr lang="en-IN" sz="24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b="1" dirty="0" smtClean="0"/>
              <a:t>These </a:t>
            </a:r>
            <a:r>
              <a:rPr lang="en-IN" sz="2400" b="1" dirty="0"/>
              <a:t>are flagellated asexual spores which are formed in zoosporangium or directly from the vegetative cells. </a:t>
            </a:r>
            <a:endParaRPr lang="en-IN" sz="24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b="1" dirty="0" smtClean="0"/>
              <a:t>The </a:t>
            </a:r>
            <a:r>
              <a:rPr lang="en-IN" sz="2400" b="1" dirty="0"/>
              <a:t>zoospores may be </a:t>
            </a:r>
            <a:r>
              <a:rPr lang="en-IN" sz="2400" b="1" dirty="0" err="1" smtClean="0"/>
              <a:t>biflagellated</a:t>
            </a:r>
            <a:r>
              <a:rPr lang="en-IN" sz="2400" b="1" dirty="0" smtClean="0"/>
              <a:t>, </a:t>
            </a:r>
            <a:r>
              <a:rPr lang="en-IN" sz="2400" b="1" dirty="0" err="1" smtClean="0"/>
              <a:t>quadriflagellate</a:t>
            </a:r>
            <a:r>
              <a:rPr lang="en-IN" sz="2400" b="1" dirty="0" smtClean="0"/>
              <a:t> </a:t>
            </a:r>
            <a:r>
              <a:rPr lang="en-IN" sz="2400" b="1" dirty="0"/>
              <a:t>or </a:t>
            </a:r>
            <a:r>
              <a:rPr lang="en-IN" sz="2400" b="1" dirty="0" err="1"/>
              <a:t>multiflagellate</a:t>
            </a:r>
            <a:r>
              <a:rPr lang="en-IN" sz="2400" b="1" dirty="0"/>
              <a:t>. </a:t>
            </a:r>
            <a:endParaRPr lang="en-IN" sz="24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b="1" dirty="0" smtClean="0"/>
              <a:t>The </a:t>
            </a:r>
            <a:r>
              <a:rPr lang="en-IN" sz="2400" b="1" dirty="0" err="1"/>
              <a:t>multiflagellate</a:t>
            </a:r>
            <a:r>
              <a:rPr lang="en-IN" sz="2400" b="1" dirty="0"/>
              <a:t> zoospores are of again two types- flagella arranged on entire length of body or arranged in a ring surrounding a beak like projection</a:t>
            </a:r>
            <a:r>
              <a:rPr lang="en-IN" sz="2400" b="1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b="1" dirty="0" smtClean="0"/>
              <a:t>e.g.: </a:t>
            </a:r>
            <a:r>
              <a:rPr lang="en-IN" sz="2400" b="1" i="1" dirty="0" err="1"/>
              <a:t>Chlamydomonas</a:t>
            </a:r>
            <a:r>
              <a:rPr lang="en-IN" sz="2400" b="1" dirty="0"/>
              <a:t> (biflagellate), </a:t>
            </a:r>
            <a:r>
              <a:rPr lang="en-IN" sz="2400" b="1" i="1" dirty="0" err="1" smtClean="0"/>
              <a:t>Ulva</a:t>
            </a:r>
            <a:r>
              <a:rPr lang="en-IN" sz="2400" b="1" dirty="0" smtClean="0"/>
              <a:t>, </a:t>
            </a:r>
            <a:r>
              <a:rPr lang="en-IN" sz="2400" b="1" i="1" dirty="0" err="1" smtClean="0"/>
              <a:t>Ulothrix</a:t>
            </a:r>
            <a:r>
              <a:rPr lang="en-IN" sz="2400" b="1" i="1" dirty="0"/>
              <a:t>, </a:t>
            </a:r>
            <a:r>
              <a:rPr lang="en-IN" sz="2400" b="1" i="1" dirty="0" err="1"/>
              <a:t>Cladophora</a:t>
            </a:r>
            <a:r>
              <a:rPr lang="en-IN" sz="2400" b="1" dirty="0"/>
              <a:t> (</a:t>
            </a:r>
            <a:r>
              <a:rPr lang="en-IN" sz="2400" b="1" dirty="0" err="1"/>
              <a:t>quadriflagellate</a:t>
            </a:r>
            <a:r>
              <a:rPr lang="en-IN" sz="2400" b="1" dirty="0"/>
              <a:t>), </a:t>
            </a:r>
            <a:r>
              <a:rPr lang="en-IN" sz="2400" b="1" i="1" dirty="0" err="1"/>
              <a:t>Vaucheria</a:t>
            </a:r>
            <a:r>
              <a:rPr lang="en-IN" sz="2400" b="1" i="1" dirty="0"/>
              <a:t>, </a:t>
            </a:r>
            <a:r>
              <a:rPr lang="en-IN" sz="2400" b="1" i="1" dirty="0" err="1"/>
              <a:t>Oedogonium</a:t>
            </a:r>
            <a:r>
              <a:rPr lang="en-IN" sz="2400" b="1" dirty="0"/>
              <a:t> (</a:t>
            </a:r>
            <a:r>
              <a:rPr lang="en-IN" sz="2400" b="1" dirty="0" err="1"/>
              <a:t>multiflagellate</a:t>
            </a:r>
            <a:r>
              <a:rPr lang="en-IN" sz="2400" b="1" dirty="0"/>
              <a:t>). </a:t>
            </a:r>
            <a:endParaRPr lang="en-IN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309785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19600"/>
            <a:ext cx="2514600" cy="2169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43400"/>
            <a:ext cx="3124200" cy="2338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97597"/>
            <a:ext cx="882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 err="1"/>
              <a:t>Chlamydomonas</a:t>
            </a:r>
            <a:r>
              <a:rPr lang="en-IN" b="1" dirty="0"/>
              <a:t> (</a:t>
            </a:r>
            <a:r>
              <a:rPr lang="en-IN" b="1" dirty="0" smtClean="0"/>
              <a:t>biflagellate)          </a:t>
            </a:r>
            <a:r>
              <a:rPr lang="en-IN" b="1" i="1" dirty="0" err="1" smtClean="0"/>
              <a:t>Ulva</a:t>
            </a:r>
            <a:r>
              <a:rPr lang="en-IN" b="1" i="1" dirty="0" smtClean="0"/>
              <a:t> (</a:t>
            </a:r>
            <a:r>
              <a:rPr lang="en-IN" b="1" i="1" dirty="0" err="1" smtClean="0"/>
              <a:t>Quadriflagellate</a:t>
            </a:r>
            <a:r>
              <a:rPr lang="en-IN" b="1" i="1" dirty="0" smtClean="0"/>
              <a:t>)          </a:t>
            </a:r>
            <a:r>
              <a:rPr lang="en-IN" b="1" i="1" dirty="0" err="1" smtClean="0"/>
              <a:t>Vaucheria</a:t>
            </a:r>
            <a:r>
              <a:rPr lang="en-IN" b="1" i="1" dirty="0" smtClean="0"/>
              <a:t> (</a:t>
            </a:r>
            <a:r>
              <a:rPr lang="en-IN" b="1" i="1" dirty="0" err="1" smtClean="0"/>
              <a:t>Multiflagellate</a:t>
            </a:r>
            <a:r>
              <a:rPr lang="en-IN" b="1" i="1" dirty="0" smtClean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0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(iv) </a:t>
            </a:r>
            <a:r>
              <a:rPr lang="en-US" sz="2800" b="1" dirty="0" err="1" smtClean="0">
                <a:solidFill>
                  <a:srgbClr val="FF0000"/>
                </a:solidFill>
              </a:rPr>
              <a:t>Aplanospores</a:t>
            </a:r>
            <a:r>
              <a:rPr lang="en-US" sz="2800" b="1" dirty="0" smtClean="0"/>
              <a:t> </a:t>
            </a:r>
          </a:p>
          <a:p>
            <a:pPr algn="just"/>
            <a:r>
              <a:rPr lang="en-US" sz="2800" b="1" dirty="0" smtClean="0"/>
              <a:t>These </a:t>
            </a:r>
            <a:r>
              <a:rPr lang="en-US" sz="2800" b="1" dirty="0"/>
              <a:t>are non </a:t>
            </a:r>
            <a:r>
              <a:rPr lang="en-US" sz="2800" b="1" dirty="0" smtClean="0"/>
              <a:t>flagellated, non- motile thin </a:t>
            </a:r>
            <a:r>
              <a:rPr lang="en-US" sz="2800" b="1" dirty="0"/>
              <a:t>walled asexual </a:t>
            </a:r>
            <a:r>
              <a:rPr lang="en-US" sz="2800" b="1" dirty="0" smtClean="0"/>
              <a:t>spores. </a:t>
            </a:r>
          </a:p>
          <a:p>
            <a:pPr algn="just"/>
            <a:r>
              <a:rPr lang="en-US" sz="2800" b="1" dirty="0" smtClean="0"/>
              <a:t>These spores are formed during </a:t>
            </a:r>
            <a:r>
              <a:rPr lang="en-US" sz="2800" b="1" dirty="0" err="1" smtClean="0"/>
              <a:t>unfavourable</a:t>
            </a:r>
            <a:r>
              <a:rPr lang="en-US" sz="2800" b="1" dirty="0" smtClean="0"/>
              <a:t> </a:t>
            </a:r>
            <a:r>
              <a:rPr lang="en-US" sz="2800" b="1" dirty="0"/>
              <a:t>conditions. </a:t>
            </a:r>
            <a:endParaRPr lang="en-US" sz="2800" b="1" dirty="0" smtClean="0"/>
          </a:p>
          <a:p>
            <a:pPr algn="just"/>
            <a:r>
              <a:rPr lang="en-US" sz="2800" b="1" dirty="0" smtClean="0"/>
              <a:t>After releasing each </a:t>
            </a:r>
            <a:r>
              <a:rPr lang="en-US" sz="2800" b="1" dirty="0" err="1" smtClean="0"/>
              <a:t>aplanospore</a:t>
            </a:r>
            <a:r>
              <a:rPr lang="en-US" sz="2800" b="1" dirty="0" smtClean="0"/>
              <a:t> germinates to form a new </a:t>
            </a:r>
            <a:r>
              <a:rPr lang="en-US" sz="2800" b="1" dirty="0" err="1" smtClean="0"/>
              <a:t>thallus</a:t>
            </a:r>
            <a:r>
              <a:rPr lang="en-US" sz="2800" b="1" dirty="0" smtClean="0"/>
              <a:t>. e.g. </a:t>
            </a:r>
            <a:r>
              <a:rPr lang="en-US" sz="2800" b="1" i="1" dirty="0" err="1" smtClean="0"/>
              <a:t>Vaucheria</a:t>
            </a:r>
            <a:endParaRPr lang="en-IN" sz="2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0" y="2891135"/>
            <a:ext cx="4512039" cy="3384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5561" y="6320135"/>
            <a:ext cx="346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Aplanospore</a:t>
            </a:r>
            <a:r>
              <a:rPr lang="en-US" sz="2400" b="1" dirty="0" smtClean="0"/>
              <a:t> in </a:t>
            </a:r>
            <a:r>
              <a:rPr lang="en-US" sz="2400" b="1" i="1" dirty="0" err="1" smtClean="0"/>
              <a:t>Vaucheria</a:t>
            </a:r>
            <a:endParaRPr lang="en-IN" sz="2400" b="1" i="1" dirty="0"/>
          </a:p>
        </p:txBody>
      </p:sp>
    </p:spTree>
    <p:extLst>
      <p:ext uri="{BB962C8B-B14F-4D97-AF65-F5344CB8AC3E}">
        <p14:creationId xmlns:p14="http://schemas.microsoft.com/office/powerpoint/2010/main" val="34954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1367</Words>
  <Application>Microsoft Office PowerPoint</Application>
  <PresentationFormat>On-screen Show (4:3)</PresentationFormat>
  <Paragraphs>134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Trilok Kumar</dc:creator>
  <cp:lastModifiedBy>SB</cp:lastModifiedBy>
  <cp:revision>252</cp:revision>
  <dcterms:created xsi:type="dcterms:W3CDTF">2006-08-16T00:00:00Z</dcterms:created>
  <dcterms:modified xsi:type="dcterms:W3CDTF">2026-06-22T12:59:01Z</dcterms:modified>
</cp:coreProperties>
</file>